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9"/>
  </p:normalViewPr>
  <p:slideViewPr>
    <p:cSldViewPr snapToGrid="0" snapToObjects="1">
      <p:cViewPr varScale="1">
        <p:scale>
          <a:sx n="32" d="100"/>
          <a:sy n="32" d="100"/>
        </p:scale>
        <p:origin x="11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F9829-026A-7345-AF5C-C639251EBA7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C158-3CC0-B24C-98BB-35B23BE4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B8F98-A640-7943-96DA-8D25C9DDE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58995E-B9DA-FD4A-A04B-608241E23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A7C90C-F483-C747-8369-722B58C2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9044-3108-0F44-809D-88F335DA9315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8981E3-1ABC-2342-920C-FEBC911CC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75AFD9-97FA-2346-B37A-8F65233E7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7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60E914-388D-C447-9450-2DCF69E8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512E5C-8CA7-AC41-BC90-0AE3CC958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DCC322-A650-BE41-8184-A199155C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9E4A-7AFF-7443-BE1D-3EF164E13682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5A5EBE-CA1E-B740-B4A1-680EB2E6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BB3189-8DB6-B841-A37A-1D292794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FE8CB3A-BD48-8540-9DE5-8EF5DEB78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D310C6-D84C-A145-B84A-6EFC92734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70CCD6-DC12-AE49-ABE2-B55FFA6D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8EBE-AFBA-5E4F-B6B7-AAC1C003BA00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499116-4DBA-2440-A7D4-E29648AC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AFFEA-125E-EF47-88E1-504C50381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1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B5C72C-AA3B-BE4C-8CCC-66D3735F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708DF-376F-8042-B6D1-D207CE4AE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16D845-765E-5445-91B7-D8B979EF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0083-B12A-3748-9BB5-DA9E0AD3247E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56894E-1B77-434E-AACA-B11650B6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F973DB-DB9A-794D-8D7E-8BE7BFF6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144C2-7219-5F49-9A7A-3E7E4B4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04AC74-375B-9F4A-919D-61589EF1A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EDDC1F-B7E3-7E43-8912-A5B01877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0C6-2166-9C43-9279-133C725ABEB3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F7A4D7-AF73-6A42-ABD8-88CC472A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9209D4-2CD7-B445-8267-7FC29C83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8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57471-CD8E-E642-9C63-7C62CA09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6ED7BD-6B0C-604E-882F-A2222A836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7D2BC5-5D33-7D44-A0C6-31C596854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4B9AD5-6142-0846-9E38-E83A3908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0E4-09BE-484B-A3DE-80C7C859F511}" type="datetime1">
              <a:rPr lang="fr-FR" smtClean="0"/>
              <a:t>03/05/2024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633820-9BA5-F044-9CED-C3F015B4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6F8DC6-09E8-E74E-87E2-034DCCBE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E5D449-198E-8248-947A-12D3FADF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94BAE2-E096-7248-8807-4EFBA5E74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C7B98E-5FF6-FB41-AFCF-A96FD038C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2ABC3A-FE0B-2E4D-BB46-79A559906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AA6CF60-1A62-7E42-8114-E9E065CC25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3A3C56-958E-1140-90F8-C75A22A7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A05A-9642-304D-8938-4D62D916EF77}" type="datetime1">
              <a:rPr lang="fr-FR" smtClean="0"/>
              <a:t>03/05/2024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0179978-DFDF-5341-9E07-2D7FED474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C14E36-808B-8944-A6E4-45C861EF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6F30C-3610-544C-827D-9EC064346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EAC613-E35D-A446-8BE9-D9E568EC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6189-393D-7F41-BBEF-D8F7167FBF88}" type="datetime1">
              <a:rPr lang="fr-FR" smtClean="0"/>
              <a:t>03/05/2024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60390C-7B42-8E46-A70B-C1D24565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D231CC-3C5E-214C-A7E1-A2BABFFC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C91D04-00BE-4647-95A5-9B62C1C8C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4421-825F-1241-B7F4-F478FEFF5979}" type="datetime1">
              <a:rPr lang="fr-FR" smtClean="0"/>
              <a:t>03/05/2024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AE1AEC-72A0-3A41-BA87-9102EC87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525532-B819-1646-861D-2B17F841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8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F79ED-A498-9243-8CA8-3FB4BEA45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1C036-B776-F644-A05E-53FFDFB7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F35EF1-13E0-3740-9FDA-FCA6655E2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B5BDEA-A941-0246-A803-A2E75386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E184-E688-CB45-8CFF-AFA65124CCB5}" type="datetime1">
              <a:rPr lang="fr-FR" smtClean="0"/>
              <a:t>03/05/2024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A2E117-C16E-F94F-8D77-FA1AEAD6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03BA63-4802-C546-9552-1EC8A1B4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6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B02D9-7D53-4740-A55F-6B2899C19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327BE4-D807-A04B-B976-45D3C7414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4468A7-F27D-624E-A61C-D3F2450B2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75A964-0FD3-CD40-A6E9-A9D03C77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2681-AECF-B046-B97B-A3BAEE99FB8A}" type="datetime1">
              <a:rPr lang="fr-FR" smtClean="0"/>
              <a:t>03/05/2024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1FC404-EE76-2B49-9BC1-B29401A7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1D0CE9-2065-C441-939A-22CB0932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38656C-CE09-AD4D-B10E-3FDCAE53E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106498-655B-034C-B5F4-9CD44A6D7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0B4F83-20E7-B04B-82C6-841265800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A9EF-A4B4-4944-9DDA-C72863A3601A}" type="datetime1">
              <a:rPr lang="fr-FR" smtClean="0"/>
              <a:t>03/05/2024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F40B6-DF88-3C40-8232-1AA375D3A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Jean-Eric Aubert, EIPM May 7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8ABBD9-45E8-C74C-8D47-CCAED26D5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77146-FABA-6C46-80A1-D6AD3F0E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4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4AA97-2C38-1145-B426-0CBCA6B99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8145"/>
            <a:ext cx="9144000" cy="2761818"/>
          </a:xfrm>
        </p:spPr>
        <p:txBody>
          <a:bodyPr>
            <a:normAutofit fontScale="90000"/>
          </a:bodyPr>
          <a:lstStyle/>
          <a:p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r>
              <a:rPr lang="fr-FR" b="1" dirty="0"/>
              <a:t> </a:t>
            </a:r>
            <a:br>
              <a:rPr lang="fr-FR" b="1" dirty="0"/>
            </a:br>
            <a:r>
              <a:rPr lang="fr-FR" sz="4000" b="1" dirty="0"/>
              <a:t>SSAH and the Future of Evidence-</a:t>
            </a:r>
            <a:r>
              <a:rPr lang="fr-FR" sz="4000" b="1" dirty="0" err="1"/>
              <a:t>Informed</a:t>
            </a:r>
            <a:r>
              <a:rPr lang="fr-FR" sz="4000" b="1" dirty="0"/>
              <a:t> Policy-</a:t>
            </a:r>
            <a:r>
              <a:rPr lang="fr-FR" sz="4000" b="1" dirty="0" err="1"/>
              <a:t>Making</a:t>
            </a:r>
            <a:r>
              <a:rPr lang="fr-FR" sz="4000" b="1" dirty="0"/>
              <a:t> </a:t>
            </a:r>
            <a:br>
              <a:rPr lang="fr-FR" sz="2800" b="1" dirty="0"/>
            </a:br>
            <a:r>
              <a:rPr lang="fr-FR" sz="2700" b="1" dirty="0"/>
              <a:t>Brussels, May 6-7, 2024</a:t>
            </a:r>
            <a:br>
              <a:rPr lang="fr-FR" sz="2700" b="1" dirty="0"/>
            </a:br>
            <a:br>
              <a:rPr lang="fr-FR" sz="2700" b="1" dirty="0"/>
            </a:br>
            <a:r>
              <a:rPr lang="en-US" sz="2700" b="1" dirty="0"/>
              <a:t>Jean-Eric Aubert</a:t>
            </a:r>
            <a:br>
              <a:rPr lang="en-US" sz="2700" dirty="0"/>
            </a:br>
            <a:r>
              <a:rPr lang="en-US" sz="2700" dirty="0"/>
              <a:t>Société </a:t>
            </a:r>
            <a:r>
              <a:rPr lang="en-US" sz="2700" dirty="0" err="1"/>
              <a:t>Française</a:t>
            </a:r>
            <a:r>
              <a:rPr lang="en-US" sz="2700" dirty="0"/>
              <a:t> de Prospective </a:t>
            </a:r>
            <a:br>
              <a:rPr lang="en-US" sz="2700" dirty="0"/>
            </a:br>
            <a:r>
              <a:rPr lang="en-US" sz="2700" dirty="0" err="1"/>
              <a:t>Fondation</a:t>
            </a:r>
            <a:r>
              <a:rPr lang="en-US" sz="2700" dirty="0"/>
              <a:t> 2100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E4A77B-E005-3347-97A6-EBC824489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7236" y="3976254"/>
            <a:ext cx="8880764" cy="128154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2 slides</a:t>
            </a:r>
          </a:p>
          <a:p>
            <a:r>
              <a:rPr lang="en-US" sz="2800" dirty="0"/>
              <a:t>Presentation of the two </a:t>
            </a:r>
            <a:r>
              <a:rPr lang="en-US" sz="2800" dirty="0" err="1"/>
              <a:t>organisations</a:t>
            </a:r>
            <a:endParaRPr lang="en-US" dirty="0"/>
          </a:p>
          <a:p>
            <a:r>
              <a:rPr lang="en-US" dirty="0"/>
              <a:t>SWOT of FORESIGHT/FUTURE STUDIES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DE625D-DB34-1B4F-8A10-E4554C3D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</p:spTree>
    <p:extLst>
      <p:ext uri="{BB962C8B-B14F-4D97-AF65-F5344CB8AC3E}">
        <p14:creationId xmlns:p14="http://schemas.microsoft.com/office/powerpoint/2010/main" val="279047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354E9-25CD-B34F-862E-D93F22C8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Two Foresight </a:t>
            </a:r>
            <a:r>
              <a:rPr lang="en-US" dirty="0" err="1"/>
              <a:t>Organisations</a:t>
            </a:r>
            <a:r>
              <a:rPr lang="en-US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6CA62C-F88E-A943-B065-9527C4F8F8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Société </a:t>
            </a:r>
            <a:r>
              <a:rPr lang="en-US" dirty="0" err="1"/>
              <a:t>Française</a:t>
            </a:r>
            <a:r>
              <a:rPr lang="en-US" dirty="0"/>
              <a:t> de Prospective</a:t>
            </a:r>
          </a:p>
          <a:p>
            <a:r>
              <a:rPr lang="en-US" dirty="0"/>
              <a:t>French Foresight Society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325DB-A8C3-2246-B0A5-A4E835D7CC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Created in 2013 (assoc. 1901)</a:t>
            </a:r>
          </a:p>
          <a:p>
            <a:r>
              <a:rPr lang="en-US" dirty="0"/>
              <a:t>About 60 members (including 5 institutions)</a:t>
            </a:r>
          </a:p>
          <a:p>
            <a:r>
              <a:rPr lang="en-US" dirty="0"/>
              <a:t>Study-oriented: conferences, publications</a:t>
            </a:r>
          </a:p>
          <a:p>
            <a:r>
              <a:rPr lang="en-US" dirty="0"/>
              <a:t>(Sector) topics: Foresight of work, the enterprise, the environment, territories…</a:t>
            </a:r>
          </a:p>
          <a:p>
            <a:r>
              <a:rPr lang="en-US" dirty="0"/>
              <a:t>https://</a:t>
            </a:r>
            <a:r>
              <a:rPr lang="en-US" dirty="0" err="1"/>
              <a:t>www.societefrancaisedeprospective.fr</a:t>
            </a:r>
            <a:endParaRPr lang="en-US" dirty="0"/>
          </a:p>
          <a:p>
            <a:endParaRPr lang="en-US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90C1B5-C845-7F41-9D56-CC8E0D79C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Fondation</a:t>
            </a:r>
            <a:r>
              <a:rPr lang="en-US" dirty="0"/>
              <a:t> 2100</a:t>
            </a:r>
          </a:p>
          <a:p>
            <a:r>
              <a:rPr lang="en-US" dirty="0"/>
              <a:t>2100 Foundation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C890B0-C42D-6840-ADCE-958DCE07E1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Established in 2016, under the aegis of CNRS Foundation </a:t>
            </a:r>
          </a:p>
          <a:p>
            <a:r>
              <a:rPr lang="en-US" dirty="0"/>
              <a:t>Issued from Prospective 2100 (1995-2015 – 150 conferences)</a:t>
            </a:r>
          </a:p>
          <a:p>
            <a:r>
              <a:rPr lang="en-US" dirty="0"/>
              <a:t>Action-oriented: awards (Ph. D Thesis), competitions, policy notes</a:t>
            </a:r>
          </a:p>
          <a:p>
            <a:r>
              <a:rPr lang="en-US" dirty="0"/>
              <a:t>Joint work with </a:t>
            </a:r>
            <a:r>
              <a:rPr lang="en-US" dirty="0" err="1"/>
              <a:t>SFdP</a:t>
            </a:r>
            <a:r>
              <a:rPr lang="en-US" dirty="0"/>
              <a:t> : New Narrative(s) for the 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</a:p>
          <a:p>
            <a:r>
              <a:rPr lang="en-US" dirty="0"/>
              <a:t>https://2100.org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6DABD7E0-009D-2A48-9AC5-83F87E1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</p:spTree>
    <p:extLst>
      <p:ext uri="{BB962C8B-B14F-4D97-AF65-F5344CB8AC3E}">
        <p14:creationId xmlns:p14="http://schemas.microsoft.com/office/powerpoint/2010/main" val="87432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FC30326-2D81-1C4A-87E2-2247D42F1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1964"/>
              </p:ext>
            </p:extLst>
          </p:nvPr>
        </p:nvGraphicFramePr>
        <p:xfrm>
          <a:off x="1482436" y="304800"/>
          <a:ext cx="9019309" cy="6526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7695">
                  <a:extLst>
                    <a:ext uri="{9D8B030D-6E8A-4147-A177-3AD203B41FA5}">
                      <a16:colId xmlns:a16="http://schemas.microsoft.com/office/drawing/2014/main" val="3523559073"/>
                    </a:ext>
                  </a:extLst>
                </a:gridCol>
                <a:gridCol w="4691614">
                  <a:extLst>
                    <a:ext uri="{9D8B030D-6E8A-4147-A177-3AD203B41FA5}">
                      <a16:colId xmlns:a16="http://schemas.microsoft.com/office/drawing/2014/main" val="2471690823"/>
                    </a:ext>
                  </a:extLst>
                </a:gridCol>
              </a:tblGrid>
              <a:tr h="3515294">
                <a:tc>
                  <a:txBody>
                    <a:bodyPr/>
                    <a:lstStyle/>
                    <a:p>
                      <a:r>
                        <a:rPr lang="en-US" sz="2400" dirty="0"/>
                        <a:t>STRENGHTS   -- (VISION)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dirty="0"/>
                        <a:t>360° systemic/holistic views </a:t>
                      </a:r>
                    </a:p>
                    <a:p>
                      <a:endParaRPr lang="en-US" sz="2400" dirty="0"/>
                    </a:p>
                    <a:p>
                      <a:r>
                        <a:rPr lang="en-US" sz="2400" dirty="0"/>
                        <a:t>Unique instrument for societal dialogue </a:t>
                      </a:r>
                    </a:p>
                    <a:p>
                      <a:endParaRPr lang="en-US" sz="2400" dirty="0"/>
                    </a:p>
                    <a:p>
                      <a:r>
                        <a:rPr lang="en-US" sz="2400" dirty="0"/>
                        <a:t>Science + Art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WEAKNESSES --  (KNOWLEDGE)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dirty="0"/>
                        <a:t>Insufficient analyses of the “future” (often too superficial)</a:t>
                      </a:r>
                    </a:p>
                    <a:p>
                      <a:endParaRPr lang="en-US" sz="2400" dirty="0"/>
                    </a:p>
                    <a:p>
                      <a:r>
                        <a:rPr lang="en-US" sz="2400" dirty="0"/>
                        <a:t>Methodological divergences  (from SF to forecasts)</a:t>
                      </a:r>
                    </a:p>
                    <a:p>
                      <a:endParaRPr lang="en-US" sz="2400" dirty="0"/>
                    </a:p>
                    <a:p>
                      <a:r>
                        <a:rPr lang="en-US" sz="2400" dirty="0"/>
                        <a:t>(Almost) no academic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167120"/>
                  </a:ext>
                </a:extLst>
              </a:tr>
              <a:tr h="3011196">
                <a:tc>
                  <a:txBody>
                    <a:bodyPr/>
                    <a:lstStyle/>
                    <a:p>
                      <a:r>
                        <a:rPr lang="en-US" sz="2400" b="1" dirty="0"/>
                        <a:t>OPPORTUNITIES --  (PRESSURE)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b="1" dirty="0"/>
                        <a:t>Ecological/energy transitions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b="1" dirty="0"/>
                        <a:t>Technological, (geo) political…disruptions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b="1" dirty="0"/>
                        <a:t>IA/big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THREATS --  (POWER)</a:t>
                      </a:r>
                    </a:p>
                    <a:p>
                      <a:endParaRPr lang="en-US" dirty="0"/>
                    </a:p>
                    <a:p>
                      <a:r>
                        <a:rPr lang="en-US" sz="2400" b="1" dirty="0"/>
                        <a:t>Power arrogance</a:t>
                      </a:r>
                    </a:p>
                    <a:p>
                      <a:endParaRPr lang="en-US" sz="2400" b="1" dirty="0"/>
                    </a:p>
                    <a:p>
                      <a:r>
                        <a:rPr lang="en-US" sz="2400" b="1" dirty="0"/>
                        <a:t>Institutional games and silos</a:t>
                      </a:r>
                    </a:p>
                    <a:p>
                      <a:endParaRPr lang="en-US" sz="2400" b="1" dirty="0"/>
                    </a:p>
                    <a:p>
                      <a:r>
                        <a:rPr lang="en-US" sz="2400" b="1" dirty="0"/>
                        <a:t>Short-termism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774390"/>
                  </a:ext>
                </a:extLst>
              </a:tr>
            </a:tbl>
          </a:graphicData>
        </a:graphic>
      </p:graphicFrame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2DCD899-EEFC-3646-9139-3DC90F55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Jean-Eric Aubert, EIPM May 7 2024</a:t>
            </a:r>
          </a:p>
        </p:txBody>
      </p:sp>
    </p:spTree>
    <p:extLst>
      <p:ext uri="{BB962C8B-B14F-4D97-AF65-F5344CB8AC3E}">
        <p14:creationId xmlns:p14="http://schemas.microsoft.com/office/powerpoint/2010/main" val="25088811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262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      SSAH and the Future of Evidence-Informed Policy-Making  Brussels, May 6-7, 2024  Jean-Eric Aubert Société Française de Prospective  Fondation 2100</vt:lpstr>
      <vt:lpstr>  Two Foresight Organisations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Jean-Eric Aubert</dc:creator>
  <cp:lastModifiedBy>IBEAS Maria</cp:lastModifiedBy>
  <cp:revision>10</cp:revision>
  <dcterms:created xsi:type="dcterms:W3CDTF">2024-05-03T08:23:20Z</dcterms:created>
  <dcterms:modified xsi:type="dcterms:W3CDTF">2024-05-03T17:56:27Z</dcterms:modified>
</cp:coreProperties>
</file>